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9" r:id="rId4"/>
    <p:sldId id="258" r:id="rId5"/>
    <p:sldId id="260" r:id="rId6"/>
    <p:sldId id="274" r:id="rId7"/>
    <p:sldId id="264" r:id="rId8"/>
    <p:sldId id="261" r:id="rId9"/>
    <p:sldId id="275" r:id="rId10"/>
    <p:sldId id="270" r:id="rId11"/>
    <p:sldId id="271" r:id="rId12"/>
    <p:sldId id="276" r:id="rId13"/>
    <p:sldId id="272" r:id="rId14"/>
    <p:sldId id="273" r:id="rId15"/>
    <p:sldId id="267" r:id="rId16"/>
    <p:sldId id="268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70"/>
    <p:restoredTop sz="94654"/>
  </p:normalViewPr>
  <p:slideViewPr>
    <p:cSldViewPr snapToGrid="0">
      <p:cViewPr>
        <p:scale>
          <a:sx n="109" d="100"/>
          <a:sy n="109" d="100"/>
        </p:scale>
        <p:origin x="440" y="-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58B034-8381-9706-80E1-BF0AA9AB74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1425DC0-1CD2-9905-C7BD-FDFA15F035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8FB288-9071-FA74-0C4D-85E0956C40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DB85B-04AC-A14F-B7AB-F8259D43B32D}" type="datetimeFigureOut">
              <a:rPr lang="en-US" smtClean="0"/>
              <a:t>11/2/23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D09B55-8334-42E6-BFFF-87664490D4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D695A5-1AF7-79E8-8F2A-6C3607D0C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07163-FCA1-A949-8368-1AF45A742C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7940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2538F7-5D6B-2344-C6EA-B08A5874A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AD02370-5DEE-0F6C-A502-FA6D3E8C11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220D98-DD11-37DB-1AE3-4C05D0BF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DB85B-04AC-A14F-B7AB-F8259D43B32D}" type="datetimeFigureOut">
              <a:rPr lang="en-US" smtClean="0"/>
              <a:t>11/2/23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7F828C-F48F-DD82-1235-A1FCAEF205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7C0061-0D7A-090A-7427-5996A0363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07163-FCA1-A949-8368-1AF45A742C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3179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708564A-28F1-09B7-F9AD-B76519739F2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1DC913F-2696-8401-FEA6-B267AE6F74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8170E6-2C17-9D74-F2D5-7BBCBFAA89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DB85B-04AC-A14F-B7AB-F8259D43B32D}" type="datetimeFigureOut">
              <a:rPr lang="en-US" smtClean="0"/>
              <a:t>11/2/23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21A788-3A02-6825-5610-5264A776B5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434980-B7C4-1342-661E-6F765ED7A5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07163-FCA1-A949-8368-1AF45A742C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7766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0E359-E057-49FF-2EA3-D28DACF76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575906-78C6-9C41-A658-0CCD105BC6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8C61F8-9869-8F4D-4317-FA4F31C952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DB85B-04AC-A14F-B7AB-F8259D43B32D}" type="datetimeFigureOut">
              <a:rPr lang="en-US" smtClean="0"/>
              <a:t>11/2/23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8A743F-1C67-A9C7-F109-1042FFA864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201702-8FF3-B138-EAA1-B496C2ABEF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07163-FCA1-A949-8368-1AF45A742C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9859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3A5D7-2C43-B83A-CECD-E94914AF8E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64ECB2-4D1C-A556-3E99-08B32EA0FD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A982E-4C1C-F655-8235-83B6BE9546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DB85B-04AC-A14F-B7AB-F8259D43B32D}" type="datetimeFigureOut">
              <a:rPr lang="en-US" smtClean="0"/>
              <a:t>11/2/23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D56323-A37D-9B3A-2442-A63AB09EC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DD27DB-ED80-B9CC-61DE-3CE16443E7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07163-FCA1-A949-8368-1AF45A742C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5466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CE5159-9BA9-148C-4EAC-717C1150BF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7F77E0-6E0D-D53A-53AB-BDC8B50E853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01B7F5-A147-BDEE-9D39-ED91A68C46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007631-FA30-BAD5-6293-72095694CA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DB85B-04AC-A14F-B7AB-F8259D43B32D}" type="datetimeFigureOut">
              <a:rPr lang="en-US" smtClean="0"/>
              <a:t>11/2/23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2D8EB3-FAF2-C6E6-3A57-8D4149C74D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5AD4A2-A2BF-8AB0-C9B0-1DEBEE8B78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07163-FCA1-A949-8368-1AF45A742C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500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41BC07-E232-A973-87A1-70E4766A48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7998D1-C08F-20AA-819B-B9FD5E8F7A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E40081-96EE-E857-3210-212E9A742F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2B7C492-CCA5-0027-7615-CA9DB3E376B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285B5F4-CF1A-BAE7-74D6-71B5CDCD082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0DB76DB-6DFE-97DD-7623-23AE0312A7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DB85B-04AC-A14F-B7AB-F8259D43B32D}" type="datetimeFigureOut">
              <a:rPr lang="en-US" smtClean="0"/>
              <a:t>11/2/23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B16EE96-0C62-F86C-B44F-F47741684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8550FC8-2FA3-4D7F-679B-CBDF54A01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07163-FCA1-A949-8368-1AF45A742C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03687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1D05B7-7679-DAB0-B88C-CCE8A3DF64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F67EE98-5D76-2244-0509-EDA76AD5BA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DB85B-04AC-A14F-B7AB-F8259D43B32D}" type="datetimeFigureOut">
              <a:rPr lang="en-US" smtClean="0"/>
              <a:t>11/2/23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D2444E-5612-F01F-65A2-898E5855A1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E60D42-015C-9063-A7BA-CCF3D8948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07163-FCA1-A949-8368-1AF45A742C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5896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DBA3DD-0734-3D9F-FB2A-D75465DD6B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DB85B-04AC-A14F-B7AB-F8259D43B32D}" type="datetimeFigureOut">
              <a:rPr lang="en-US" smtClean="0"/>
              <a:t>11/2/23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3FA7B00-2C55-A4E9-8CE2-BF91C11751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D0F6A4-3240-2C71-9194-ADDA888F3C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07163-FCA1-A949-8368-1AF45A742C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71712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3C6019-3094-2107-4A6F-C28D97F50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136975-030D-EB26-77BD-7EFA6F1B86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2D4C7A-B910-4B33-4BB4-D22DD19483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7E0717-6DAB-D8B3-DD62-16A5E654DA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DB85B-04AC-A14F-B7AB-F8259D43B32D}" type="datetimeFigureOut">
              <a:rPr lang="en-US" smtClean="0"/>
              <a:t>11/2/23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9D3110-F0C3-F9CE-3985-CAEC7E9141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7643B7-F630-C232-139D-487A79516E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07163-FCA1-A949-8368-1AF45A742C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1333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7102C-5513-3D8B-AEE5-F4014A738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4B852E-9CA5-3D30-CFE7-DDDFC43B179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90D1F8-3CC1-576C-20CA-81FE7C7501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1B4997-AF1C-EE14-BC44-4A9ED8538D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DB85B-04AC-A14F-B7AB-F8259D43B32D}" type="datetimeFigureOut">
              <a:rPr lang="en-US" smtClean="0"/>
              <a:t>11/2/23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250D1D-8169-287D-4AB8-E129929EC7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E4C0B5-234D-A000-8A72-4408A1E66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07163-FCA1-A949-8368-1AF45A742C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7333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417CFE6-77E1-0FD7-EB40-1B204946A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84C216-F525-8192-4D71-20BBBB0903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E219B0-CAF7-AE01-0D84-9D5296F26FE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5DB85B-04AC-A14F-B7AB-F8259D43B32D}" type="datetimeFigureOut">
              <a:rPr lang="en-US" smtClean="0"/>
              <a:t>11/2/23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4038ED-AF1F-B1AE-FE4C-4D74BAB18F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635A58-61DD-6371-662A-625ECBF109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D07163-FCA1-A949-8368-1AF45A742C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210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iamsouravbanerjee/heart-attack-prediction-dataset" TargetMode="External"/><Relationship Id="rId2" Type="http://schemas.openxmlformats.org/officeDocument/2006/relationships/hyperlink" Target="https://www.kaggle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3C5E8-1C68-1057-7E44-F9BF12C8EE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Descriptive Data Mining on New York City Bike Dataset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E51DF7-04F7-54E8-3DD4-6B13EE7F01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24512" y="4645025"/>
            <a:ext cx="6105525" cy="1500187"/>
          </a:xfrm>
        </p:spPr>
        <p:txBody>
          <a:bodyPr/>
          <a:lstStyle/>
          <a:p>
            <a:r>
              <a:rPr lang="en-US"/>
              <a:t>By:</a:t>
            </a:r>
          </a:p>
          <a:p>
            <a:r>
              <a:rPr lang="en-US"/>
              <a:t>Thilok Reddy Anugu, Sree Chandana Kurella and Vineela Velaga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50231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1ACBA4-9B62-0A9C-63AB-8CFFA85ABF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9224"/>
            <a:ext cx="10515600" cy="466546"/>
          </a:xfrm>
        </p:spPr>
        <p:txBody>
          <a:bodyPr>
            <a:normAutofit fontScale="90000"/>
          </a:bodyPr>
          <a:lstStyle/>
          <a:p>
            <a:r>
              <a:rPr lang="en-US" sz="3200" b="1" dirty="0"/>
              <a:t>Find rules between </a:t>
            </a:r>
            <a:r>
              <a:rPr lang="en-US" sz="3200" dirty="0">
                <a:latin typeface="Söhne"/>
                <a:sym typeface="Times New Roman"/>
              </a:rPr>
              <a:t>Time of a Day and Flows of station 519</a:t>
            </a:r>
            <a:endParaRPr lang="en-US" sz="32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1C47CC-A7B8-F18E-FFE9-0A820AAB5A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45103"/>
            <a:ext cx="10740082" cy="703004"/>
          </a:xfrm>
        </p:spPr>
        <p:txBody>
          <a:bodyPr>
            <a:normAutofit fontScale="92500" lnSpcReduction="10000"/>
          </a:bodyPr>
          <a:lstStyle/>
          <a:p>
            <a:pPr algn="just"/>
            <a:r>
              <a:rPr lang="en-IN" sz="2000" dirty="0"/>
              <a:t>We have </a:t>
            </a:r>
            <a:r>
              <a:rPr lang="en-IN" sz="2000" dirty="0" err="1"/>
              <a:t>descritized</a:t>
            </a:r>
            <a:r>
              <a:rPr lang="en-IN" sz="2000" dirty="0"/>
              <a:t> the Flow of Stations into 3 bins ("low",  "medium", "high”)</a:t>
            </a:r>
            <a:r>
              <a:rPr lang="en-IN" sz="2000" b="0" i="0" dirty="0">
                <a:effectLst/>
                <a:latin typeface="Söhne"/>
              </a:rPr>
              <a:t> </a:t>
            </a:r>
          </a:p>
          <a:p>
            <a:pPr algn="just"/>
            <a:r>
              <a:rPr lang="en-IN" sz="2000" dirty="0">
                <a:latin typeface="Söhne"/>
              </a:rPr>
              <a:t>Split the Time of the Day into 5 intervals (“Night”, “Morning”, “Noon”, “Afternoon”, ”Evening”)</a:t>
            </a:r>
            <a:endParaRPr lang="en-US" sz="20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EC4AD34-5991-05F5-69E3-134978CDADBF}"/>
              </a:ext>
            </a:extLst>
          </p:cNvPr>
          <p:cNvSpPr txBox="1">
            <a:spLocks/>
          </p:cNvSpPr>
          <p:nvPr/>
        </p:nvSpPr>
        <p:spPr>
          <a:xfrm>
            <a:off x="838200" y="3922543"/>
            <a:ext cx="10515600" cy="13047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2EE18D2-A0E1-D8D4-F9B2-DAA2EA9FC5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342" y="1037526"/>
            <a:ext cx="7772400" cy="378116"/>
          </a:xfrm>
          <a:prstGeom prst="rect">
            <a:avLst/>
          </a:prstGeom>
        </p:spPr>
      </p:pic>
      <p:pic>
        <p:nvPicPr>
          <p:cNvPr id="10" name="Picture 9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B9E2D7B2-DDAB-8193-AB15-3AABFA21FE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119" y="2529968"/>
            <a:ext cx="10515601" cy="3753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2291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FD2E7A-3EBF-605F-59F3-61A73B8AA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406640" cy="605545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Association Rule Mining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2640507-539E-2E3D-C2F6-11316069D3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895663"/>
            <a:ext cx="7772400" cy="378116"/>
          </a:xfrm>
          <a:prstGeom prst="rect">
            <a:avLst/>
          </a:prstGeom>
        </p:spPr>
      </p:pic>
      <p:pic>
        <p:nvPicPr>
          <p:cNvPr id="11" name="Content Placeholder 10" descr="A screenshot of a computer&#10;&#10;Description automatically generated">
            <a:extLst>
              <a:ext uri="{FF2B5EF4-FFF2-40B4-BE49-F238E27FC236}">
                <a16:creationId xmlns:a16="http://schemas.microsoft.com/office/drawing/2014/main" id="{562BC788-1370-8975-3910-CD2EED7007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140411" y="1273779"/>
            <a:ext cx="6213389" cy="5389787"/>
          </a:xfr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5C96E228-C963-E8EB-0F41-ACB298CF4A9D}"/>
              </a:ext>
            </a:extLst>
          </p:cNvPr>
          <p:cNvSpPr txBox="1">
            <a:spLocks/>
          </p:cNvSpPr>
          <p:nvPr/>
        </p:nvSpPr>
        <p:spPr>
          <a:xfrm>
            <a:off x="838199" y="1545103"/>
            <a:ext cx="3857369" cy="44172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IN" sz="2000" dirty="0"/>
              <a:t>At night, the flow counts tend to be low and vice versa. (confidence &gt; 79%)</a:t>
            </a:r>
          </a:p>
          <a:p>
            <a:pPr algn="just"/>
            <a:r>
              <a:rPr lang="en-IN" sz="2000" dirty="0"/>
              <a:t>At noon, the flow counts tend to be medium. (confidence &gt; 60%)</a:t>
            </a:r>
          </a:p>
          <a:p>
            <a:pPr marL="0" indent="0">
              <a:buNone/>
            </a:pPr>
            <a:br>
              <a:rPr lang="en-IN" sz="1400" dirty="0"/>
            </a:br>
            <a:endParaRPr lang="en-US" sz="2000" dirty="0"/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A5398696-639A-9519-64FE-46FC37D84F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0410" y="1348786"/>
            <a:ext cx="6213389" cy="5067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7885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1ACBA4-9B62-0A9C-63AB-8CFFA85ABF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9224"/>
            <a:ext cx="10515600" cy="466546"/>
          </a:xfrm>
        </p:spPr>
        <p:txBody>
          <a:bodyPr>
            <a:normAutofit fontScale="90000"/>
          </a:bodyPr>
          <a:lstStyle/>
          <a:p>
            <a:r>
              <a:rPr lang="en-US" sz="3200" b="1" dirty="0"/>
              <a:t>Data Frame for Station Locations and Their Daily Flows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EC4AD34-5991-05F5-69E3-134978CDADBF}"/>
              </a:ext>
            </a:extLst>
          </p:cNvPr>
          <p:cNvSpPr txBox="1">
            <a:spLocks/>
          </p:cNvSpPr>
          <p:nvPr/>
        </p:nvSpPr>
        <p:spPr>
          <a:xfrm>
            <a:off x="838200" y="3922543"/>
            <a:ext cx="10515600" cy="13047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2EE18D2-A0E1-D8D4-F9B2-DAA2EA9FC5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342" y="1037526"/>
            <a:ext cx="7772400" cy="378116"/>
          </a:xfrm>
          <a:prstGeom prst="rect">
            <a:avLst/>
          </a:prstGeom>
        </p:spPr>
      </p:pic>
      <p:pic>
        <p:nvPicPr>
          <p:cNvPr id="8" name="Content Placeholder 7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C19D2B30-B230-5404-B6B3-2BBDFF67EF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55077" y="1752478"/>
            <a:ext cx="9695473" cy="4325266"/>
          </a:xfrm>
        </p:spPr>
      </p:pic>
    </p:spTree>
    <p:extLst>
      <p:ext uri="{BB962C8B-B14F-4D97-AF65-F5344CB8AC3E}">
        <p14:creationId xmlns:p14="http://schemas.microsoft.com/office/powerpoint/2010/main" val="16809163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1ACBA4-9B62-0A9C-63AB-8CFFA85ABF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9224"/>
            <a:ext cx="10515600" cy="466546"/>
          </a:xfrm>
        </p:spPr>
        <p:txBody>
          <a:bodyPr>
            <a:normAutofit fontScale="90000"/>
          </a:bodyPr>
          <a:lstStyle/>
          <a:p>
            <a:r>
              <a:rPr lang="en-US" sz="3200" dirty="0">
                <a:latin typeface="Söhne"/>
                <a:sym typeface="Times New Roman"/>
              </a:rPr>
              <a:t>Find rules between Station Locations and their Daily flow 519</a:t>
            </a:r>
            <a:endParaRPr lang="en-US" sz="32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1C47CC-A7B8-F18E-FFE9-0A820AAB5A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45103"/>
            <a:ext cx="10740082" cy="703004"/>
          </a:xfrm>
        </p:spPr>
        <p:txBody>
          <a:bodyPr>
            <a:normAutofit fontScale="92500" lnSpcReduction="10000"/>
          </a:bodyPr>
          <a:lstStyle/>
          <a:p>
            <a:pPr algn="just"/>
            <a:r>
              <a:rPr lang="en-IN" sz="2000" dirty="0"/>
              <a:t>We have </a:t>
            </a:r>
            <a:r>
              <a:rPr lang="en-IN" sz="2000" dirty="0" err="1"/>
              <a:t>descritized</a:t>
            </a:r>
            <a:r>
              <a:rPr lang="en-IN" sz="2000" dirty="0"/>
              <a:t> the Daily Flow into 5 bins (extreme-low, low, medium, high, and extreme-high</a:t>
            </a:r>
            <a:r>
              <a:rPr lang="en-IN" sz="2000" b="0" i="0" dirty="0">
                <a:effectLst/>
                <a:latin typeface="Söhne"/>
              </a:rPr>
              <a:t> )</a:t>
            </a:r>
          </a:p>
          <a:p>
            <a:pPr algn="just"/>
            <a:r>
              <a:rPr lang="en-IN" sz="2000" dirty="0">
                <a:latin typeface="Söhne"/>
              </a:rPr>
              <a:t>Split the Locations into 5 intervals.</a:t>
            </a:r>
            <a:endParaRPr lang="en-US" sz="20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EC4AD34-5991-05F5-69E3-134978CDADBF}"/>
              </a:ext>
            </a:extLst>
          </p:cNvPr>
          <p:cNvSpPr txBox="1">
            <a:spLocks/>
          </p:cNvSpPr>
          <p:nvPr/>
        </p:nvSpPr>
        <p:spPr>
          <a:xfrm>
            <a:off x="838200" y="3922543"/>
            <a:ext cx="10515600" cy="13047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2EE18D2-A0E1-D8D4-F9B2-DAA2EA9FC5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342" y="1037526"/>
            <a:ext cx="7772400" cy="378116"/>
          </a:xfrm>
          <a:prstGeom prst="rect">
            <a:avLst/>
          </a:prstGeom>
        </p:spPr>
      </p:pic>
      <p:pic>
        <p:nvPicPr>
          <p:cNvPr id="10" name="Picture 9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B9E2D7B2-DDAB-8193-AB15-3AABFA21FE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119" y="2529968"/>
            <a:ext cx="10515601" cy="3753192"/>
          </a:xfrm>
          <a:prstGeom prst="rect">
            <a:avLst/>
          </a:prstGeom>
        </p:spPr>
      </p:pic>
      <p:pic>
        <p:nvPicPr>
          <p:cNvPr id="7" name="Picture 6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D4D2855D-42CA-78F9-CD2F-CCD9E1C1C2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1352" y="2430608"/>
            <a:ext cx="10515600" cy="3753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9280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FD2E7A-3EBF-605F-59F3-61A73B8AA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406640" cy="605545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Association Rule Mining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2640507-539E-2E3D-C2F6-11316069D3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895663"/>
            <a:ext cx="7772400" cy="378116"/>
          </a:xfrm>
          <a:prstGeom prst="rect">
            <a:avLst/>
          </a:prstGeom>
        </p:spPr>
      </p:pic>
      <p:pic>
        <p:nvPicPr>
          <p:cNvPr id="11" name="Content Placeholder 10" descr="A screenshot of a computer&#10;&#10;Description automatically generated">
            <a:extLst>
              <a:ext uri="{FF2B5EF4-FFF2-40B4-BE49-F238E27FC236}">
                <a16:creationId xmlns:a16="http://schemas.microsoft.com/office/drawing/2014/main" id="{562BC788-1370-8975-3910-CD2EED7007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140411" y="1273779"/>
            <a:ext cx="6213389" cy="5389787"/>
          </a:xfr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5C96E228-C963-E8EB-0F41-ACB298CF4A9D}"/>
              </a:ext>
            </a:extLst>
          </p:cNvPr>
          <p:cNvSpPr txBox="1">
            <a:spLocks/>
          </p:cNvSpPr>
          <p:nvPr/>
        </p:nvSpPr>
        <p:spPr>
          <a:xfrm>
            <a:off x="838199" y="1545103"/>
            <a:ext cx="3857369" cy="44172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IN" sz="2000" dirty="0"/>
              <a:t>Stations at latitude 40.736 ~ 40.762 tend to have extreme-high daily flow count. (confidence ≃≃45%)</a:t>
            </a:r>
          </a:p>
          <a:p>
            <a:pPr algn="just"/>
            <a:r>
              <a:rPr lang="en-IN" sz="2000" dirty="0"/>
              <a:t>Stations at latitude 40.654 ~ 40.691 tend to have extreme-low daily flow count. (confidence &gt;40%)</a:t>
            </a:r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A5398696-639A-9519-64FE-46FC37D84F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0410" y="1348786"/>
            <a:ext cx="6213389" cy="5067299"/>
          </a:xfrm>
          <a:prstGeom prst="rect">
            <a:avLst/>
          </a:prstGeom>
        </p:spPr>
      </p:pic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015C89D9-7B48-4E48-5FBF-8D9D64C418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0410" y="1348785"/>
            <a:ext cx="6213389" cy="4747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6663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7D08A5-7A60-B5F2-9BA2-FBAB12936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C5A4F7-AE54-E85B-5D6B-3A8251DF5E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just"/>
            <a:r>
              <a:rPr lang="en-IN" sz="1800" dirty="0"/>
              <a:t>High In-flow indicates high out-flow and vice versa. (confidence &gt; 85%)</a:t>
            </a:r>
          </a:p>
          <a:p>
            <a:pPr algn="just"/>
            <a:r>
              <a:rPr lang="en-IN" sz="1800" dirty="0"/>
              <a:t>In-flow count of 0 indicates out-flow count of 0, and vice versa. (confidence &gt; 78%)</a:t>
            </a:r>
          </a:p>
          <a:p>
            <a:pPr algn="just"/>
            <a:r>
              <a:rPr lang="en-IN" sz="1800" dirty="0"/>
              <a:t>Medium In-flow indicates medium out-flow and vice versa. (confidence &gt; 50%)</a:t>
            </a:r>
          </a:p>
          <a:p>
            <a:pPr marL="0" indent="0" algn="just">
              <a:buNone/>
            </a:pPr>
            <a:r>
              <a:rPr lang="en-IN" sz="1800" dirty="0"/>
              <a:t>-- We can infer that In-flow and Out-flow are closely associated to each other (confidence &gt;50%)</a:t>
            </a:r>
          </a:p>
          <a:p>
            <a:pPr marL="0" indent="0" algn="just">
              <a:buNone/>
            </a:pPr>
            <a:endParaRPr lang="en-IN" sz="1800" dirty="0"/>
          </a:p>
          <a:p>
            <a:pPr algn="just"/>
            <a:r>
              <a:rPr lang="en-IN" sz="1800" dirty="0"/>
              <a:t>At night, the flow counts tend to be low and vice versa. (confidence &gt; 79%)</a:t>
            </a:r>
          </a:p>
          <a:p>
            <a:pPr algn="just"/>
            <a:r>
              <a:rPr lang="en-IN" sz="1800" dirty="0"/>
              <a:t>At noon, the flow counts tend to be medium. (confidence &gt; 60%)</a:t>
            </a:r>
          </a:p>
          <a:p>
            <a:pPr marL="0" indent="0" algn="just">
              <a:buNone/>
            </a:pPr>
            <a:r>
              <a:rPr lang="en-IN" sz="1800" dirty="0"/>
              <a:t>-- The flow count is closely associated to the Time of a day.</a:t>
            </a:r>
          </a:p>
          <a:p>
            <a:pPr marL="0" indent="0" algn="just">
              <a:buNone/>
            </a:pPr>
            <a:endParaRPr lang="en-IN" sz="1800" dirty="0"/>
          </a:p>
          <a:p>
            <a:pPr algn="just"/>
            <a:r>
              <a:rPr lang="en-IN" sz="1800" dirty="0"/>
              <a:t>Stations at latitude 40.736 ~ 40.762 tend to have extreme-high daily flow count. (confidence ≃≃45%)</a:t>
            </a:r>
          </a:p>
          <a:p>
            <a:pPr algn="just"/>
            <a:r>
              <a:rPr lang="en-IN" sz="1800" dirty="0"/>
              <a:t>Stations at latitude 40.654 ~ 40.691 tend to have extreme-low daily flow count. (confidence &gt;40%)</a:t>
            </a:r>
          </a:p>
          <a:p>
            <a:pPr marL="0" indent="0" algn="just">
              <a:buNone/>
            </a:pPr>
            <a:endParaRPr lang="en-IN" sz="1800" dirty="0"/>
          </a:p>
          <a:p>
            <a:pPr marL="0" indent="0">
              <a:buNone/>
            </a:pPr>
            <a:br>
              <a:rPr lang="en-IN" sz="1200" dirty="0"/>
            </a:br>
            <a:endParaRPr lang="en-US" sz="1800" dirty="0"/>
          </a:p>
          <a:p>
            <a:pPr algn="just"/>
            <a:endParaRPr lang="en-IN" sz="1800" dirty="0"/>
          </a:p>
          <a:p>
            <a:pPr marL="0" indent="0">
              <a:buNone/>
            </a:pPr>
            <a:br>
              <a:rPr lang="en-IN" sz="1200" dirty="0"/>
            </a:br>
            <a:endParaRPr lang="en-US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649FF9-69C0-E54A-908C-E49336F4EF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12572"/>
            <a:ext cx="7772400" cy="378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4051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0E82DB-2FF4-EB0D-F8D6-941D090A7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3738AE-F9E0-5537-89BA-DB176F6A14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err="1"/>
              <a:t>DataSet</a:t>
            </a:r>
            <a:r>
              <a:rPr lang="en-US" sz="2000" dirty="0"/>
              <a:t>: </a:t>
            </a:r>
            <a:r>
              <a:rPr lang="en-US" sz="2000" dirty="0">
                <a:hlinkClick r:id="rId2"/>
              </a:rPr>
              <a:t>https://www.kaggle.com/</a:t>
            </a:r>
            <a:endParaRPr lang="en-US" sz="2000" dirty="0"/>
          </a:p>
          <a:p>
            <a:r>
              <a:rPr lang="en-US" sz="2000" dirty="0">
                <a:hlinkClick r:id="rId3"/>
              </a:rPr>
              <a:t>https://stackabuse.com/association-rule-mining-via-apriori-algorithm-in-python/</a:t>
            </a:r>
          </a:p>
          <a:p>
            <a:r>
              <a:rPr lang="en-US" sz="2000" dirty="0">
                <a:hlinkClick r:id="rId3"/>
              </a:rPr>
              <a:t>https://learn.microsoft.com/en-us/analysis-services/data-mining/discretization-methods-data-mining?view=asallproducts-allversions</a:t>
            </a:r>
          </a:p>
          <a:p>
            <a:endParaRPr lang="en-US" sz="2000" dirty="0">
              <a:hlinkClick r:id="rId3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7FEAA6-8F3C-F901-29B7-F5849F4705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297332"/>
            <a:ext cx="7772400" cy="378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792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973E00-C55A-36A7-3265-C57FCEB20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/>
              <a:t>Contents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97AFD8-78B3-827E-B7F3-0E5494BF80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/>
          <a:p>
            <a:r>
              <a:rPr lang="en-US" sz="2200" dirty="0"/>
              <a:t>Introduction to the </a:t>
            </a:r>
            <a:r>
              <a:rPr lang="en-US" sz="2200" dirty="0" err="1"/>
              <a:t>DataSet</a:t>
            </a:r>
            <a:endParaRPr lang="en-US" sz="2200" dirty="0"/>
          </a:p>
          <a:p>
            <a:r>
              <a:rPr lang="en-US" sz="2200" dirty="0"/>
              <a:t>Association Mining – </a:t>
            </a:r>
            <a:r>
              <a:rPr lang="en-IN" sz="2200" dirty="0" err="1"/>
              <a:t>Apriori</a:t>
            </a:r>
            <a:r>
              <a:rPr lang="en-US" sz="2200" dirty="0"/>
              <a:t> Algorithm</a:t>
            </a:r>
          </a:p>
          <a:p>
            <a:r>
              <a:rPr lang="en-US" sz="2200" dirty="0"/>
              <a:t>Implementation</a:t>
            </a:r>
          </a:p>
          <a:p>
            <a:r>
              <a:rPr lang="en-US" sz="2200" dirty="0"/>
              <a:t>Conclusion</a:t>
            </a:r>
          </a:p>
          <a:p>
            <a:r>
              <a:rPr lang="en-US" sz="2200" dirty="0"/>
              <a:t>References</a:t>
            </a:r>
          </a:p>
          <a:p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8859468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550BE34-C2B8-49B8-8519-67A8CAD51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A7457DD9-5A45-400A-AB4B-4B4EDECA2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84B8AE-FC6C-3070-DC66-0E04203668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746" y="586822"/>
            <a:ext cx="3560252" cy="1645920"/>
          </a:xfrm>
        </p:spPr>
        <p:txBody>
          <a:bodyPr>
            <a:normAutofit/>
          </a:bodyPr>
          <a:lstStyle/>
          <a:p>
            <a:r>
              <a:rPr lang="en-US" sz="3200" b="1" dirty="0"/>
              <a:t>The dataset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41CF7D6-A660-431A-B0BB-140A0D555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570A85B-3810-4F95-97B0-CBF4CCDB3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5971145-7B7A-D1B3-E146-2983CAABEB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46174" y="935655"/>
            <a:ext cx="6247231" cy="1045545"/>
          </a:xfrm>
        </p:spPr>
      </p:pic>
      <p:pic>
        <p:nvPicPr>
          <p:cNvPr id="13" name="Picture 12" descr="A screenshot of a document&#10;&#10;Description automatically generated">
            <a:extLst>
              <a:ext uri="{FF2B5EF4-FFF2-40B4-BE49-F238E27FC236}">
                <a16:creationId xmlns:a16="http://schemas.microsoft.com/office/drawing/2014/main" id="{3B2E51AA-2421-2C27-7D70-8D789758A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415" y="2857748"/>
            <a:ext cx="11167447" cy="3413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1498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4398A0-C2A0-C46C-ABC1-4408592D42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dirty="0"/>
              <a:t>Introduction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6A04CC-187D-E433-3691-E5708EC0BD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/>
          <a:p>
            <a:r>
              <a:rPr lang="en-IN" sz="2200" b="0" i="0" dirty="0">
                <a:effectLst/>
                <a:latin typeface="Söhne"/>
              </a:rPr>
              <a:t>This dataset comprises details like Station Id, Longitude, Latitude, Start Time, Stop Time and Start and Stop Station Names. </a:t>
            </a:r>
          </a:p>
          <a:p>
            <a:pPr marR="0" lvl="0"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en-US" sz="2200" dirty="0">
                <a:latin typeface="Söhne"/>
                <a:sym typeface="Times New Roman"/>
              </a:rPr>
              <a:t>The raw data has 1735599 rows and 15 columns</a:t>
            </a:r>
            <a:endParaRPr lang="en-US" sz="2200" dirty="0">
              <a:latin typeface="Söhne"/>
              <a:sym typeface="Arial"/>
            </a:endParaRPr>
          </a:p>
          <a:p>
            <a:pPr marR="0" lvl="0"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en-US" sz="2200" dirty="0">
                <a:latin typeface="Söhne"/>
                <a:sym typeface="Times New Roman"/>
              </a:rPr>
              <a:t>From the above data our focus is to</a:t>
            </a:r>
          </a:p>
          <a:p>
            <a:pPr marL="914400" lvl="1" indent="-457200">
              <a:buClr>
                <a:schemeClr val="dk1"/>
              </a:buClr>
              <a:buSzPts val="1800"/>
              <a:buFont typeface="+mj-lt"/>
              <a:buAutoNum type="arabicPeriod"/>
            </a:pPr>
            <a:r>
              <a:rPr lang="en-US" sz="2200" dirty="0">
                <a:latin typeface="Söhne"/>
                <a:sym typeface="Times New Roman"/>
              </a:rPr>
              <a:t>Find rules between In-flow and Out-flow of station 519.</a:t>
            </a:r>
            <a:endParaRPr lang="en-US" sz="2200" dirty="0">
              <a:latin typeface="Söhne"/>
              <a:sym typeface="Arial"/>
            </a:endParaRPr>
          </a:p>
          <a:p>
            <a:pPr marL="914400" lvl="1" indent="-457200">
              <a:buClr>
                <a:schemeClr val="dk1"/>
              </a:buClr>
              <a:buSzPts val="1800"/>
              <a:buFont typeface="+mj-lt"/>
              <a:buAutoNum type="arabicPeriod"/>
            </a:pPr>
            <a:r>
              <a:rPr lang="en-US" sz="2200" dirty="0">
                <a:latin typeface="Söhne"/>
                <a:sym typeface="Times New Roman"/>
              </a:rPr>
              <a:t>Find rules between Time of a Day and Flows of station 519.</a:t>
            </a:r>
            <a:endParaRPr lang="en-US" sz="2200" dirty="0">
              <a:latin typeface="Söhne"/>
              <a:sym typeface="Arial"/>
            </a:endParaRPr>
          </a:p>
          <a:p>
            <a:pPr marL="914400" lvl="1" indent="-457200">
              <a:buClr>
                <a:schemeClr val="dk1"/>
              </a:buClr>
              <a:buSzPts val="1800"/>
              <a:buFont typeface="+mj-lt"/>
              <a:buAutoNum type="arabicPeriod"/>
            </a:pPr>
            <a:r>
              <a:rPr lang="en-US" sz="2200" dirty="0">
                <a:latin typeface="Söhne"/>
                <a:sym typeface="Times New Roman"/>
              </a:rPr>
              <a:t>Find rules between Station Locations and their Daily flow.</a:t>
            </a:r>
            <a:endParaRPr lang="en-US" sz="2200" dirty="0">
              <a:latin typeface="Söhne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535308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1ACBA4-9B62-0A9C-63AB-8CFFA85ABF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64358"/>
          </a:xfrm>
        </p:spPr>
        <p:txBody>
          <a:bodyPr>
            <a:normAutofit/>
          </a:bodyPr>
          <a:lstStyle/>
          <a:p>
            <a:r>
              <a:rPr lang="en-US" sz="3200" b="1" dirty="0"/>
              <a:t>Association Mining – </a:t>
            </a:r>
            <a:r>
              <a:rPr lang="en-US" sz="3200" b="1" dirty="0" err="1"/>
              <a:t>Apriori</a:t>
            </a:r>
            <a:r>
              <a:rPr lang="en-US" sz="3200" b="1" dirty="0"/>
              <a:t>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1C47CC-A7B8-F18E-FFE9-0A820AAB5A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91469"/>
            <a:ext cx="3649394" cy="412950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10000"/>
              </a:lnSpc>
            </a:pPr>
            <a:r>
              <a:rPr lang="en-IN" sz="2200" b="1" dirty="0">
                <a:latin typeface="Söhne"/>
              </a:rPr>
              <a:t>Discover Hidden Patterns</a:t>
            </a:r>
            <a:r>
              <a:rPr lang="en-IN" sz="2200" dirty="0">
                <a:latin typeface="Söhne"/>
              </a:rPr>
              <a:t>: Association rule mining is a powerful technique for uncovering hidden patterns and relationships within large datasets. In the context of CITI bike data, it can help identify interesting and potentially non-obvious associations between various factors, such as in-flow and out-flow, time of day, station locations, and daily flows.</a:t>
            </a:r>
            <a:endParaRPr lang="en-US" sz="2200" dirty="0">
              <a:latin typeface="Söhne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CC12024-D9CF-2B6C-BDFD-EFCEBB41A25B}"/>
              </a:ext>
            </a:extLst>
          </p:cNvPr>
          <p:cNvSpPr txBox="1">
            <a:spLocks/>
          </p:cNvSpPr>
          <p:nvPr/>
        </p:nvSpPr>
        <p:spPr>
          <a:xfrm>
            <a:off x="838200" y="1368491"/>
            <a:ext cx="2420815" cy="4207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IN" sz="2000" b="1" dirty="0">
                <a:solidFill>
                  <a:srgbClr val="2D3B45"/>
                </a:solidFill>
                <a:latin typeface="Lato Extended"/>
              </a:rPr>
              <a:t>J</a:t>
            </a:r>
            <a:r>
              <a:rPr lang="en-IN" sz="2000" b="1" i="0" dirty="0">
                <a:solidFill>
                  <a:srgbClr val="2D3B45"/>
                </a:solidFill>
                <a:effectLst/>
                <a:latin typeface="Lato Extended"/>
              </a:rPr>
              <a:t>ustification:</a:t>
            </a:r>
            <a:endParaRPr lang="en-US" sz="2000" b="1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EC4AD34-5991-05F5-69E3-134978CDADBF}"/>
              </a:ext>
            </a:extLst>
          </p:cNvPr>
          <p:cNvSpPr txBox="1">
            <a:spLocks/>
          </p:cNvSpPr>
          <p:nvPr/>
        </p:nvSpPr>
        <p:spPr>
          <a:xfrm>
            <a:off x="838200" y="3922543"/>
            <a:ext cx="10515600" cy="13047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9DE1091-1799-E9EE-59B2-0FC6A72E40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103" y="888103"/>
            <a:ext cx="7772400" cy="378116"/>
          </a:xfrm>
          <a:prstGeom prst="rect">
            <a:avLst/>
          </a:prstGeom>
        </p:spPr>
      </p:pic>
      <p:pic>
        <p:nvPicPr>
          <p:cNvPr id="9" name="Picture 8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4CA11EFD-F1AB-55BA-5A78-EE9F7DB066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6799" y="1540493"/>
            <a:ext cx="6705598" cy="4773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6065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1ACBA4-9B62-0A9C-63AB-8CFFA85ABF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9224"/>
            <a:ext cx="10515600" cy="466546"/>
          </a:xfrm>
        </p:spPr>
        <p:txBody>
          <a:bodyPr>
            <a:normAutofit fontScale="90000"/>
          </a:bodyPr>
          <a:lstStyle/>
          <a:p>
            <a:r>
              <a:rPr lang="en-US" sz="3200" b="1" dirty="0"/>
              <a:t>Data Frame for In-Flow and Out-Flow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EC4AD34-5991-05F5-69E3-134978CDADBF}"/>
              </a:ext>
            </a:extLst>
          </p:cNvPr>
          <p:cNvSpPr txBox="1">
            <a:spLocks/>
          </p:cNvSpPr>
          <p:nvPr/>
        </p:nvSpPr>
        <p:spPr>
          <a:xfrm>
            <a:off x="838200" y="3922543"/>
            <a:ext cx="10515600" cy="13047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2EE18D2-A0E1-D8D4-F9B2-DAA2EA9FC5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342" y="1037526"/>
            <a:ext cx="7772400" cy="378116"/>
          </a:xfrm>
          <a:prstGeom prst="rect">
            <a:avLst/>
          </a:prstGeom>
        </p:spPr>
      </p:pic>
      <p:pic>
        <p:nvPicPr>
          <p:cNvPr id="10" name="Content Placeholder 9" descr="A screenshot of a computer&#10;&#10;Description automatically generated">
            <a:extLst>
              <a:ext uri="{FF2B5EF4-FFF2-40B4-BE49-F238E27FC236}">
                <a16:creationId xmlns:a16="http://schemas.microsoft.com/office/drawing/2014/main" id="{FD09328D-3A29-F21A-294B-97B040BC53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29922" y="2074985"/>
            <a:ext cx="10020272" cy="3450309"/>
          </a:xfrm>
        </p:spPr>
      </p:pic>
    </p:spTree>
    <p:extLst>
      <p:ext uri="{BB962C8B-B14F-4D97-AF65-F5344CB8AC3E}">
        <p14:creationId xmlns:p14="http://schemas.microsoft.com/office/powerpoint/2010/main" val="29900294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1ACBA4-9B62-0A9C-63AB-8CFFA85ABF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9224"/>
            <a:ext cx="10515600" cy="466546"/>
          </a:xfrm>
        </p:spPr>
        <p:txBody>
          <a:bodyPr>
            <a:normAutofit fontScale="90000"/>
          </a:bodyPr>
          <a:lstStyle/>
          <a:p>
            <a:r>
              <a:rPr lang="en-US" sz="3200" b="1" dirty="0"/>
              <a:t>Find rules between In-Flow and Out-Flow of Station 519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1C47CC-A7B8-F18E-FFE9-0A820AAB5A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45103"/>
            <a:ext cx="10740082" cy="703004"/>
          </a:xfrm>
        </p:spPr>
        <p:txBody>
          <a:bodyPr>
            <a:normAutofit/>
          </a:bodyPr>
          <a:lstStyle/>
          <a:p>
            <a:pPr algn="just"/>
            <a:r>
              <a:rPr lang="en-IN" sz="2000" dirty="0"/>
              <a:t>We have </a:t>
            </a:r>
            <a:r>
              <a:rPr lang="en-IN" sz="2000" dirty="0" err="1"/>
              <a:t>descritized</a:t>
            </a:r>
            <a:r>
              <a:rPr lang="en-IN" sz="2000" dirty="0"/>
              <a:t> the In-flow and Out-flow data into 5 bins (zero", "extreme-low", "low",  "medium", "high”)</a:t>
            </a:r>
            <a:r>
              <a:rPr lang="en-IN" sz="2000" b="0" i="0" dirty="0">
                <a:effectLst/>
                <a:latin typeface="Söhne"/>
              </a:rPr>
              <a:t> </a:t>
            </a:r>
            <a:endParaRPr lang="en-US" sz="20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EC4AD34-5991-05F5-69E3-134978CDADBF}"/>
              </a:ext>
            </a:extLst>
          </p:cNvPr>
          <p:cNvSpPr txBox="1">
            <a:spLocks/>
          </p:cNvSpPr>
          <p:nvPr/>
        </p:nvSpPr>
        <p:spPr>
          <a:xfrm>
            <a:off x="838200" y="3922543"/>
            <a:ext cx="10515600" cy="13047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2EE18D2-A0E1-D8D4-F9B2-DAA2EA9FC5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342" y="1037526"/>
            <a:ext cx="7772400" cy="3781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2E4160-7294-6531-524C-49472972C0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040" y="2328583"/>
            <a:ext cx="10271760" cy="4163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3319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FD2E7A-3EBF-605F-59F3-61A73B8AA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406640" cy="605545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Association Rule Mining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2640507-539E-2E3D-C2F6-11316069D3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895663"/>
            <a:ext cx="7772400" cy="378116"/>
          </a:xfrm>
          <a:prstGeom prst="rect">
            <a:avLst/>
          </a:prstGeom>
        </p:spPr>
      </p:pic>
      <p:pic>
        <p:nvPicPr>
          <p:cNvPr id="11" name="Content Placeholder 10" descr="A screenshot of a computer&#10;&#10;Description automatically generated">
            <a:extLst>
              <a:ext uri="{FF2B5EF4-FFF2-40B4-BE49-F238E27FC236}">
                <a16:creationId xmlns:a16="http://schemas.microsoft.com/office/drawing/2014/main" id="{562BC788-1370-8975-3910-CD2EED7007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140411" y="1273779"/>
            <a:ext cx="6213389" cy="5389787"/>
          </a:xfr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5C96E228-C963-E8EB-0F41-ACB298CF4A9D}"/>
              </a:ext>
            </a:extLst>
          </p:cNvPr>
          <p:cNvSpPr txBox="1">
            <a:spLocks/>
          </p:cNvSpPr>
          <p:nvPr/>
        </p:nvSpPr>
        <p:spPr>
          <a:xfrm>
            <a:off x="838199" y="1545103"/>
            <a:ext cx="3857369" cy="44172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IN" sz="2000" dirty="0"/>
              <a:t>High In-flow indicates high out-flow and vice versa. (confidence &gt; 85%)</a:t>
            </a:r>
          </a:p>
          <a:p>
            <a:pPr algn="just"/>
            <a:r>
              <a:rPr lang="en-IN" sz="2000" dirty="0"/>
              <a:t>In-flow count of 0 indicates out-flow count of 0, and vice versa. (confidence &gt; 78%)</a:t>
            </a:r>
          </a:p>
          <a:p>
            <a:pPr algn="just"/>
            <a:r>
              <a:rPr lang="en-IN" sz="2000" dirty="0"/>
              <a:t>Medium In-flow indicates medium out-flow and vice versa. (confidence &gt; 50%)</a:t>
            </a:r>
          </a:p>
          <a:p>
            <a:pPr marL="0" indent="0">
              <a:buNone/>
            </a:pPr>
            <a:br>
              <a:rPr lang="en-IN" sz="1400" dirty="0"/>
            </a:b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366147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1ACBA4-9B62-0A9C-63AB-8CFFA85ABF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9224"/>
            <a:ext cx="10515600" cy="466546"/>
          </a:xfrm>
        </p:spPr>
        <p:txBody>
          <a:bodyPr>
            <a:normAutofit fontScale="90000"/>
          </a:bodyPr>
          <a:lstStyle/>
          <a:p>
            <a:r>
              <a:rPr lang="en-US" sz="3200" b="1" dirty="0"/>
              <a:t>Data Frame for Time of a Day and Flows of station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EC4AD34-5991-05F5-69E3-134978CDADBF}"/>
              </a:ext>
            </a:extLst>
          </p:cNvPr>
          <p:cNvSpPr txBox="1">
            <a:spLocks/>
          </p:cNvSpPr>
          <p:nvPr/>
        </p:nvSpPr>
        <p:spPr>
          <a:xfrm>
            <a:off x="838200" y="3922543"/>
            <a:ext cx="10515600" cy="13047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2EE18D2-A0E1-D8D4-F9B2-DAA2EA9FC5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342" y="1037526"/>
            <a:ext cx="7772400" cy="378116"/>
          </a:xfrm>
          <a:prstGeom prst="rect">
            <a:avLst/>
          </a:prstGeom>
        </p:spPr>
      </p:pic>
      <p:pic>
        <p:nvPicPr>
          <p:cNvPr id="11" name="Content Placeholder 10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194948C6-73DA-CEA4-7626-B8D8D06A5A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44600" y="2140744"/>
            <a:ext cx="9702800" cy="3721100"/>
          </a:xfrm>
        </p:spPr>
      </p:pic>
    </p:spTree>
    <p:extLst>
      <p:ext uri="{BB962C8B-B14F-4D97-AF65-F5344CB8AC3E}">
        <p14:creationId xmlns:p14="http://schemas.microsoft.com/office/powerpoint/2010/main" val="31667205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2254</TotalTime>
  <Words>656</Words>
  <Application>Microsoft Macintosh PowerPoint</Application>
  <PresentationFormat>Widescreen</PresentationFormat>
  <Paragraphs>63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Calibri</vt:lpstr>
      <vt:lpstr>Calibri Light</vt:lpstr>
      <vt:lpstr>Lato Extended</vt:lpstr>
      <vt:lpstr>Söhne</vt:lpstr>
      <vt:lpstr>Office Theme</vt:lpstr>
      <vt:lpstr>Descriptive Data Mining on New York City Bike Dataset</vt:lpstr>
      <vt:lpstr>Contents</vt:lpstr>
      <vt:lpstr>The dataset</vt:lpstr>
      <vt:lpstr>Introduction</vt:lpstr>
      <vt:lpstr>Association Mining – Apriori Algorithm</vt:lpstr>
      <vt:lpstr>Data Frame for In-Flow and Out-Flow</vt:lpstr>
      <vt:lpstr>Find rules between In-Flow and Out-Flow of Station 519</vt:lpstr>
      <vt:lpstr>Association Rule Mining</vt:lpstr>
      <vt:lpstr>Data Frame for Time of a Day and Flows of station</vt:lpstr>
      <vt:lpstr>Find rules between Time of a Day and Flows of station 519</vt:lpstr>
      <vt:lpstr>Association Rule Mining</vt:lpstr>
      <vt:lpstr>Data Frame for Station Locations and Their Daily Flows</vt:lpstr>
      <vt:lpstr>Find rules between Station Locations and their Daily flow 519</vt:lpstr>
      <vt:lpstr>Association Rule Mining</vt:lpstr>
      <vt:lpstr>Conclusions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Preprocessing on Heart Attack Risk Prediction Dataset</dc:title>
  <dc:creator>Vikas Kurella</dc:creator>
  <cp:lastModifiedBy>Vikas Kurella</cp:lastModifiedBy>
  <cp:revision>12</cp:revision>
  <dcterms:created xsi:type="dcterms:W3CDTF">2023-10-05T14:37:28Z</dcterms:created>
  <dcterms:modified xsi:type="dcterms:W3CDTF">2023-11-04T03:31:05Z</dcterms:modified>
</cp:coreProperties>
</file>